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85" r:id="rId3"/>
    <p:sldId id="260" r:id="rId4"/>
    <p:sldId id="261" r:id="rId5"/>
    <p:sldId id="265" r:id="rId6"/>
    <p:sldId id="291" r:id="rId7"/>
    <p:sldId id="289" r:id="rId8"/>
    <p:sldId id="290" r:id="rId9"/>
    <p:sldId id="266" r:id="rId10"/>
    <p:sldId id="267" r:id="rId11"/>
    <p:sldId id="277" r:id="rId12"/>
    <p:sldId id="278" r:id="rId13"/>
    <p:sldId id="279" r:id="rId14"/>
    <p:sldId id="280" r:id="rId15"/>
    <p:sldId id="283" r:id="rId16"/>
    <p:sldId id="270" r:id="rId17"/>
    <p:sldId id="271" r:id="rId18"/>
    <p:sldId id="284" r:id="rId19"/>
    <p:sldId id="275" r:id="rId20"/>
    <p:sldId id="288" r:id="rId21"/>
    <p:sldId id="287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067935-5C57-481B-9932-5FDF659D360C}">
          <p14:sldIdLst>
            <p14:sldId id="256"/>
            <p14:sldId id="285"/>
            <p14:sldId id="260"/>
            <p14:sldId id="261"/>
            <p14:sldId id="265"/>
            <p14:sldId id="291"/>
            <p14:sldId id="289"/>
            <p14:sldId id="290"/>
            <p14:sldId id="266"/>
            <p14:sldId id="267"/>
            <p14:sldId id="277"/>
            <p14:sldId id="278"/>
            <p14:sldId id="279"/>
            <p14:sldId id="280"/>
            <p14:sldId id="283"/>
            <p14:sldId id="270"/>
            <p14:sldId id="271"/>
            <p14:sldId id="284"/>
            <p14:sldId id="275"/>
            <p14:sldId id="288"/>
            <p14:sldId id="28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C9884-38E0-43D5-875C-97C58981C611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AC780-92DA-4A9C-B289-6A96CF314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6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3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3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4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5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FAC780-92DA-4A9C-B289-6A96CF314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5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6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4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0998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57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09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44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6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4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2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9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0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7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6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0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8F68CF-9C6D-49D9-962B-37126AEA3693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0831449-C496-4836-B533-ED21D5A0C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0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7152"/>
            <a:ext cx="9144000" cy="2737182"/>
          </a:xfrm>
        </p:spPr>
        <p:txBody>
          <a:bodyPr>
            <a:normAutofit/>
          </a:bodyPr>
          <a:lstStyle/>
          <a:p>
            <a:r>
              <a:rPr lang="en-US" dirty="0"/>
              <a:t>Predicting daily stock market movement with machine learning (and other strategies)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1331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Brian Gordon</a:t>
            </a:r>
          </a:p>
          <a:p>
            <a:pPr algn="l"/>
            <a:r>
              <a:rPr lang="en-US" dirty="0"/>
              <a:t>Regis University</a:t>
            </a:r>
          </a:p>
          <a:p>
            <a:pPr algn="l"/>
            <a:r>
              <a:rPr lang="en-US" dirty="0"/>
              <a:t>MSDS 696 – Practicum II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4B394-C5F9-B419-1F74-1E397C615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543" y="4286578"/>
            <a:ext cx="3052457" cy="1079386"/>
          </a:xfrm>
          <a:prstGeom prst="rect">
            <a:avLst/>
          </a:prstGeom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64B0AE7D-79A4-79FE-F07F-9DDA66CBC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934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14"/>
    </mc:Choice>
    <mc:Fallback>
      <p:transition spd="slow" advTm="1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Modeling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D99BE3A-BF20-469F-2479-92658AD45E34}"/>
              </a:ext>
            </a:extLst>
          </p:cNvPr>
          <p:cNvSpPr txBox="1">
            <a:spLocks/>
          </p:cNvSpPr>
          <p:nvPr/>
        </p:nvSpPr>
        <p:spPr>
          <a:xfrm>
            <a:off x="992818" y="1815484"/>
            <a:ext cx="9144000" cy="395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Indicator strategies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Moving average convergence divergence 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Momentum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Linear Regression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Logistic Regression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Deep Learning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D910298-FD89-25A9-B2F6-FFB3EE34F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93"/>
    </mc:Choice>
    <mc:Fallback>
      <p:transition spd="slow" advTm="26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r>
              <a:rPr lang="en-US" sz="3600" dirty="0"/>
              <a:t>Indicator Strategies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2597285"/>
            <a:ext cx="4416357" cy="36355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Moving Average Convergence Divergence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‘Buy’ when SMA1 exceeds SMA2, ‘sell’ when SMA2 exceeds SMA1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SMA1 = 7 </a:t>
            </a:r>
          </a:p>
          <a:p>
            <a:pPr algn="l"/>
            <a:r>
              <a:rPr lang="en-US" sz="1800" dirty="0"/>
              <a:t>SMA2 = 9</a:t>
            </a:r>
          </a:p>
          <a:p>
            <a:pPr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</a:t>
            </a:r>
            <a:r>
              <a:rPr lang="en-US" sz="1800" b="1" dirty="0">
                <a:solidFill>
                  <a:srgbClr val="00B050"/>
                </a:solidFill>
              </a:rPr>
              <a:t>outperformed</a:t>
            </a:r>
            <a:r>
              <a:rPr lang="en-US" sz="1800" dirty="0"/>
              <a:t> stock price by </a:t>
            </a:r>
            <a:r>
              <a:rPr lang="en-US" sz="1800" b="1" dirty="0"/>
              <a:t>30 percentage pts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Correct on </a:t>
            </a:r>
            <a:r>
              <a:rPr lang="en-US" sz="1800" b="1" dirty="0"/>
              <a:t>62% </a:t>
            </a:r>
            <a:r>
              <a:rPr lang="en-US" sz="1800" dirty="0"/>
              <a:t>of predictions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E377FC1-E966-8C98-31E4-3F5487A01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17" y="0"/>
            <a:ext cx="7539283" cy="6858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0712731-173E-E37F-0BBF-2895FAC73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58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54"/>
    </mc:Choice>
    <mc:Fallback>
      <p:transition spd="slow" advTm="4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r>
              <a:rPr lang="en-US" sz="3600" dirty="0"/>
              <a:t>Indicator Strategies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2597285"/>
            <a:ext cx="4416357" cy="31085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Momentum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‘Buy’ when rolling average is positive, ‘sell’ when rolling average is negative</a:t>
            </a:r>
          </a:p>
          <a:p>
            <a:pPr algn="l"/>
            <a:endParaRPr lang="en-US" sz="2000" dirty="0"/>
          </a:p>
          <a:p>
            <a:pPr algn="l"/>
            <a:r>
              <a:rPr lang="en-US" sz="1800" dirty="0"/>
              <a:t>Rolling average = 8 days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</a:t>
            </a:r>
            <a:r>
              <a:rPr lang="en-US" sz="1800" b="1" dirty="0">
                <a:solidFill>
                  <a:srgbClr val="00B050"/>
                </a:solidFill>
              </a:rPr>
              <a:t>outperformed</a:t>
            </a:r>
            <a:r>
              <a:rPr lang="en-US" sz="1800" dirty="0"/>
              <a:t> stock price by</a:t>
            </a:r>
            <a:r>
              <a:rPr lang="en-US" sz="1800" b="1" dirty="0"/>
              <a:t> 7 percentage points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Correct on </a:t>
            </a:r>
            <a:r>
              <a:rPr lang="en-US" sz="1800" b="1" dirty="0"/>
              <a:t>58% </a:t>
            </a:r>
            <a:r>
              <a:rPr lang="en-US" sz="1800" dirty="0"/>
              <a:t>of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4857E-569F-6ACF-D6AD-0BE32A42E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717" y="0"/>
            <a:ext cx="7539283" cy="6857999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6E94CB3-FE52-1A92-13A0-168B22D57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523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90"/>
    </mc:Choice>
    <mc:Fallback>
      <p:transition spd="slow" advTm="39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1505984"/>
            <a:ext cx="3639845" cy="44753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Linear Regression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Regression coefficients determined with Numpy’s OLS;</a:t>
            </a:r>
          </a:p>
          <a:p>
            <a:pPr algn="l"/>
            <a:r>
              <a:rPr lang="en-US" sz="2000" i="1" dirty="0"/>
              <a:t>Prediction = np.dot(lags, reg coef)</a:t>
            </a:r>
          </a:p>
          <a:p>
            <a:pPr algn="l"/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(train data) </a:t>
            </a:r>
            <a:r>
              <a:rPr lang="en-US" sz="1800" b="1" dirty="0">
                <a:solidFill>
                  <a:srgbClr val="00B050"/>
                </a:solidFill>
              </a:rPr>
              <a:t>outperformed</a:t>
            </a:r>
            <a:r>
              <a:rPr lang="en-US" sz="1800" dirty="0"/>
              <a:t> stock price by </a:t>
            </a:r>
            <a:r>
              <a:rPr lang="en-US" sz="1800" b="1" dirty="0"/>
              <a:t>50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data – </a:t>
            </a:r>
            <a:r>
              <a:rPr lang="en-US" sz="1800" b="1" dirty="0"/>
              <a:t>58%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(test data) </a:t>
            </a:r>
            <a:r>
              <a:rPr lang="en-US" sz="1800" b="1" dirty="0">
                <a:solidFill>
                  <a:srgbClr val="00B050"/>
                </a:solidFill>
              </a:rPr>
              <a:t>outperformed</a:t>
            </a:r>
            <a:r>
              <a:rPr lang="en-US" sz="1800" dirty="0"/>
              <a:t> stock price by </a:t>
            </a:r>
            <a:r>
              <a:rPr lang="en-US" sz="1800" b="1" dirty="0"/>
              <a:t>11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Testing data – </a:t>
            </a:r>
            <a:r>
              <a:rPr lang="en-US" sz="1800" b="1" dirty="0"/>
              <a:t>59%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B635AD-C1BE-C475-C384-B5C9FCDA7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390" y="0"/>
            <a:ext cx="4304609" cy="2672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E542C-00BF-4641-9D58-C66BFC3A0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8963" y="0"/>
            <a:ext cx="4384246" cy="2672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2CAEAD-F8D2-858B-6475-1C72840C9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2607" y="2634495"/>
            <a:ext cx="6929509" cy="422350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3C3D996-AB66-3003-D65A-9908D3A8E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030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54"/>
    </mc:Choice>
    <mc:Fallback>
      <p:transition spd="slow" advTm="83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1505984"/>
            <a:ext cx="3639845" cy="40643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Logistic Regression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Sklearn’s LogisticRegression()</a:t>
            </a:r>
          </a:p>
          <a:p>
            <a:pPr algn="l"/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(train data)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dirty="0"/>
              <a:t> than stock price by </a:t>
            </a:r>
            <a:r>
              <a:rPr lang="en-US" sz="1800" b="1" dirty="0"/>
              <a:t>64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data – </a:t>
            </a:r>
            <a:r>
              <a:rPr lang="en-US" sz="1800" b="1" dirty="0"/>
              <a:t>60%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(test data) </a:t>
            </a:r>
            <a:r>
              <a:rPr lang="en-US" sz="1800" b="1" dirty="0">
                <a:solidFill>
                  <a:srgbClr val="00B050"/>
                </a:solidFill>
              </a:rPr>
              <a:t>outperformed</a:t>
            </a:r>
            <a:r>
              <a:rPr lang="en-US" sz="1800" dirty="0"/>
              <a:t> stock price by </a:t>
            </a:r>
            <a:r>
              <a:rPr lang="en-US" sz="1800" b="1" dirty="0"/>
              <a:t>15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Testing data – </a:t>
            </a:r>
            <a:r>
              <a:rPr lang="en-US" sz="1800" b="1" dirty="0"/>
              <a:t>61%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597F-134F-7973-23F9-332E6CF7E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622" y="12797"/>
            <a:ext cx="4263377" cy="2646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46CC8-95C1-3BB7-B968-CEA13BB6E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6370" y="12797"/>
            <a:ext cx="4342251" cy="2646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5F20DB-1038-DCBD-8FBB-33BD2A7F4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568" y="2733090"/>
            <a:ext cx="6767744" cy="4124909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879D9A2-F05B-CFC0-89AA-9C9C23033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795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85"/>
    </mc:Choice>
    <mc:Fallback>
      <p:transition spd="slow" advTm="4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1505984"/>
            <a:ext cx="3639845" cy="4282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Deep Learning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Tensorflow/Keras</a:t>
            </a:r>
          </a:p>
          <a:p>
            <a:pPr algn="l"/>
            <a:r>
              <a:rPr lang="en-US" sz="2000" i="1" dirty="0"/>
              <a:t>Sequential() </a:t>
            </a:r>
          </a:p>
          <a:p>
            <a:pPr algn="l"/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(train data)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dirty="0"/>
              <a:t> than stock price by </a:t>
            </a:r>
            <a:r>
              <a:rPr lang="en-US" sz="1800" b="1" dirty="0"/>
              <a:t>113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data – </a:t>
            </a:r>
            <a:r>
              <a:rPr lang="en-US" sz="1800" b="1" dirty="0"/>
              <a:t>61%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(test data) </a:t>
            </a:r>
            <a:r>
              <a:rPr lang="en-US" sz="1800" b="1" dirty="0">
                <a:solidFill>
                  <a:srgbClr val="FF0000"/>
                </a:solidFill>
              </a:rPr>
              <a:t>lower</a:t>
            </a:r>
            <a:r>
              <a:rPr lang="en-US" sz="1800" dirty="0"/>
              <a:t> than stock price by </a:t>
            </a:r>
            <a:r>
              <a:rPr lang="en-US" sz="1800" b="1" dirty="0"/>
              <a:t>2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Testing data – </a:t>
            </a:r>
            <a:r>
              <a:rPr lang="en-US" sz="1800" b="1" dirty="0"/>
              <a:t>55%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597F-134F-7973-23F9-332E6CF7E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623" y="12797"/>
            <a:ext cx="4263375" cy="2646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46CC8-95C1-3BB7-B968-CEA13BB6E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6370" y="12797"/>
            <a:ext cx="4342251" cy="2646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5F20DB-1038-DCBD-8FBB-33BD2A7F4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569" y="2733090"/>
            <a:ext cx="6767742" cy="412490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B9969C0-B0A0-CBF6-54F3-71CBEFF13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665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58"/>
    </mc:Choice>
    <mc:Fallback>
      <p:transition spd="slow" advTm="62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7CD9E0-49FD-19DA-4368-EF0DAAC7184A}"/>
              </a:ext>
            </a:extLst>
          </p:cNvPr>
          <p:cNvSpPr/>
          <p:nvPr/>
        </p:nvSpPr>
        <p:spPr>
          <a:xfrm>
            <a:off x="2263806" y="798990"/>
            <a:ext cx="7324077" cy="5317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What is CRISP DM? - Data Science Process Alliance">
            <a:extLst>
              <a:ext uri="{FF2B5EF4-FFF2-40B4-BE49-F238E27FC236}">
                <a16:creationId xmlns:a16="http://schemas.microsoft.com/office/drawing/2014/main" id="{ACBAA3A1-9615-D3FF-3E2B-B7696393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10" y="881446"/>
            <a:ext cx="6228533" cy="50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C6B612-0725-7FC4-690A-6282DC272D38}"/>
              </a:ext>
            </a:extLst>
          </p:cNvPr>
          <p:cNvCxnSpPr>
            <a:cxnSpLocks/>
          </p:cNvCxnSpPr>
          <p:nvPr/>
        </p:nvCxnSpPr>
        <p:spPr>
          <a:xfrm>
            <a:off x="2604117" y="1473694"/>
            <a:ext cx="1589102" cy="45276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DCB225-66EA-D7AB-C00E-A11CC4A8D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289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0"/>
    </mc:Choice>
    <mc:Fallback>
      <p:transition spd="slow" advTm="20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Revised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8397"/>
            <a:ext cx="9144000" cy="3959441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dirty="0"/>
              <a:t>New features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dirty="0"/>
              <a:t>Lags for all</a:t>
            </a: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4000" dirty="0"/>
              <a:t>Ada Boost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A5F3AA-D5E6-4AA3-2935-0A909321F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187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96"/>
    </mc:Choice>
    <mc:Fallback>
      <p:transition spd="slow" advTm="48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111"/>
            <a:ext cx="3364637" cy="1381328"/>
          </a:xfrm>
        </p:spPr>
        <p:txBody>
          <a:bodyPr>
            <a:normAutofit fontScale="90000"/>
          </a:bodyPr>
          <a:lstStyle/>
          <a:p>
            <a:pPr algn="l"/>
            <a:r>
              <a:rPr lang="en-US" sz="4900" dirty="0"/>
              <a:t>Modeling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E6FDA3-9E24-D02C-DE16-5FA05D0AD5A6}"/>
              </a:ext>
            </a:extLst>
          </p:cNvPr>
          <p:cNvSpPr txBox="1">
            <a:spLocks/>
          </p:cNvSpPr>
          <p:nvPr/>
        </p:nvSpPr>
        <p:spPr>
          <a:xfrm>
            <a:off x="0" y="1505984"/>
            <a:ext cx="3639845" cy="36253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/>
              <a:t>Revised Process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i="1" dirty="0"/>
              <a:t>AdaBoost() with new features</a:t>
            </a:r>
          </a:p>
          <a:p>
            <a:pPr algn="l"/>
            <a:r>
              <a:rPr lang="en-US" sz="2000" i="1" dirty="0"/>
              <a:t> 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(train data)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dirty="0"/>
              <a:t> than stock price by </a:t>
            </a:r>
            <a:r>
              <a:rPr lang="en-US" sz="1800" b="1" dirty="0"/>
              <a:t>250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data – </a:t>
            </a:r>
            <a:r>
              <a:rPr lang="en-US" sz="1800" b="1" dirty="0"/>
              <a:t>84%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Strategy (test data)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dirty="0"/>
              <a:t> than stock price by </a:t>
            </a:r>
            <a:r>
              <a:rPr lang="en-US" sz="1800" b="1" dirty="0"/>
              <a:t>9 percentage 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Testing data – </a:t>
            </a:r>
            <a:r>
              <a:rPr lang="en-US" sz="1800" b="1" dirty="0"/>
              <a:t>64% </a:t>
            </a:r>
            <a:r>
              <a:rPr lang="en-US" sz="1800" dirty="0"/>
              <a:t>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0597F-134F-7973-23F9-332E6CF7E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8623" y="12797"/>
            <a:ext cx="4263375" cy="2646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46CC8-95C1-3BB7-B968-CEA13BB6E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6372" y="12797"/>
            <a:ext cx="4342249" cy="2646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5F20DB-1038-DCBD-8FBB-33BD2A7F4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5569" y="2733090"/>
            <a:ext cx="6767742" cy="412490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B98211C-B587-AF5C-3A63-7CB0BBE7B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107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99"/>
    </mc:Choice>
    <mc:Fallback>
      <p:transition spd="slow" advTm="4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5383"/>
            <a:ext cx="9144000" cy="928379"/>
          </a:xfrm>
        </p:spPr>
        <p:txBody>
          <a:bodyPr>
            <a:normAutofit/>
          </a:bodyPr>
          <a:lstStyle/>
          <a:p>
            <a:r>
              <a:rPr lang="en-US" sz="4800" dirty="0"/>
              <a:t>Evaluation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081D718-5BAC-B655-B153-26CAB17CC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1529767"/>
            <a:ext cx="8448675" cy="48387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5008B34-4A52-91E7-DCA3-CBE926A74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767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88"/>
    </mc:Choice>
    <mc:Fallback>
      <p:transition spd="slow" advTm="5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1799"/>
            <a:ext cx="9144000" cy="877758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039E70-DC62-D9D3-8825-E605E3905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8557" y="4840397"/>
            <a:ext cx="3668785" cy="87775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 Yves Hilpisch</a:t>
            </a:r>
          </a:p>
          <a:p>
            <a:pPr algn="l"/>
            <a:r>
              <a:rPr lang="en-US" dirty="0"/>
              <a:t>ISBN: 9781492053354</a:t>
            </a:r>
          </a:p>
        </p:txBody>
      </p:sp>
      <p:pic>
        <p:nvPicPr>
          <p:cNvPr id="9" name="Picture 8" descr="A picture containing text, reptile, snake&#10;&#10;Description automatically generated">
            <a:extLst>
              <a:ext uri="{FF2B5EF4-FFF2-40B4-BE49-F238E27FC236}">
                <a16:creationId xmlns:a16="http://schemas.microsoft.com/office/drawing/2014/main" id="{1F6AC2EC-D5C6-B22F-3EBA-47C55EB92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57" y="1298437"/>
            <a:ext cx="2503612" cy="3277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A7AD3B-C159-16E8-B877-9F427CE79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19" y="1298437"/>
            <a:ext cx="2661517" cy="3277731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4BA80614-2CE4-FA83-2D62-46068570E43D}"/>
              </a:ext>
            </a:extLst>
          </p:cNvPr>
          <p:cNvSpPr txBox="1">
            <a:spLocks/>
          </p:cNvSpPr>
          <p:nvPr/>
        </p:nvSpPr>
        <p:spPr>
          <a:xfrm>
            <a:off x="6919519" y="4576168"/>
            <a:ext cx="366878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16" name="Subtitle 4">
            <a:extLst>
              <a:ext uri="{FF2B5EF4-FFF2-40B4-BE49-F238E27FC236}">
                <a16:creationId xmlns:a16="http://schemas.microsoft.com/office/drawing/2014/main" id="{6C903CC6-B2AD-B3CB-03A7-87960EEDEE74}"/>
              </a:ext>
            </a:extLst>
          </p:cNvPr>
          <p:cNvSpPr txBox="1">
            <a:spLocks/>
          </p:cNvSpPr>
          <p:nvPr/>
        </p:nvSpPr>
        <p:spPr>
          <a:xfrm>
            <a:off x="6814658" y="4840397"/>
            <a:ext cx="3668785" cy="877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by Eryk Lewinson</a:t>
            </a:r>
          </a:p>
          <a:p>
            <a:pPr algn="l"/>
            <a:r>
              <a:rPr lang="en-US" dirty="0"/>
              <a:t>ISBN: 9781803243191</a:t>
            </a:r>
          </a:p>
        </p:txBody>
      </p: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2DAF86B9-6FA1-306A-891E-5E908F265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605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84"/>
    </mc:Choice>
    <mc:Fallback>
      <p:transition spd="slow" advTm="3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490" y="279892"/>
            <a:ext cx="3559728" cy="77712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Next steps…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437" y="1057014"/>
            <a:ext cx="10774260" cy="521827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Add other features (RSI, volatility)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Change time intervals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Feature selection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Trend detection (momentum, candlestick)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Text analytics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/>
              <a:t>Deployment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7C65D-88E0-FB3D-D08D-B892A467C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784" y="330147"/>
            <a:ext cx="3498209" cy="233425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EDF04C3-362F-F3B4-277D-8DBBE9912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90" y="3968971"/>
            <a:ext cx="3375217" cy="2369240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4A001F-AA4C-1D96-F356-D2AAC628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49" y="3968970"/>
            <a:ext cx="3368014" cy="2369240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24D5CF8B-23AE-2C3C-4E4C-C866F5D02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274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13"/>
    </mc:Choice>
    <mc:Fallback>
      <p:transition spd="slow" advTm="9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Issues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8397"/>
            <a:ext cx="9144000" cy="3959441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Ask/Bid discrepancy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/>
              <a:t>Data snooping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52776D-00AA-99EF-059D-EE1D1C686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335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1"/>
    </mc:Choice>
    <mc:Fallback>
      <p:transition spd="slow" advTm="6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770D0-78F7-D896-A47D-CF0677B73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794" y="2659113"/>
            <a:ext cx="4354412" cy="153977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797DA45-7EA6-6E06-060E-2CA3730427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298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7"/>
    </mc:Choice>
    <mc:Fallback>
      <p:transition spd="slow" advTm="16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5726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84885"/>
            <a:ext cx="9144000" cy="224116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4000" dirty="0"/>
              <a:t>Goal is to predict a stock’s daily movement direction. The purpose of this prediction is to make investment decisions that turn a profit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D15CC-9393-CE21-723C-51E23ED7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248865"/>
            <a:ext cx="8836142" cy="1787704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247FD90E-AB95-5B1E-4046-2DC36C5FC3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039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32"/>
    </mc:Choice>
    <mc:Fallback>
      <p:transition spd="slow" advTm="3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214" y="173014"/>
            <a:ext cx="2787941" cy="928379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2EAE5-95C5-A885-7C2F-A4384FA14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214" y="1465598"/>
            <a:ext cx="7578055" cy="1999559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ü"/>
            </a:pPr>
            <a:r>
              <a:rPr lang="en-US" sz="4400" dirty="0"/>
              <a:t>Obtain historical stock data (prices, volume, etc.)</a:t>
            </a:r>
            <a:endParaRPr lang="en-US" sz="2800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A6C9-193F-58BA-0731-5C1B3BD8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32" y="3444164"/>
            <a:ext cx="1249962" cy="5725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5473E78-72FE-8051-A5BD-5B4EA9351ADE}"/>
              </a:ext>
            </a:extLst>
          </p:cNvPr>
          <p:cNvSpPr txBox="1">
            <a:spLocks/>
          </p:cNvSpPr>
          <p:nvPr/>
        </p:nvSpPr>
        <p:spPr>
          <a:xfrm>
            <a:off x="4535810" y="4327725"/>
            <a:ext cx="4894556" cy="928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yfinance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F440DF-B9A4-F8CB-8FA3-61E1D91B5280}"/>
              </a:ext>
            </a:extLst>
          </p:cNvPr>
          <p:cNvCxnSpPr>
            <a:cxnSpLocks/>
          </p:cNvCxnSpPr>
          <p:nvPr/>
        </p:nvCxnSpPr>
        <p:spPr>
          <a:xfrm>
            <a:off x="4245694" y="4013490"/>
            <a:ext cx="1300894" cy="74826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30A85F-4B74-434F-36CB-8011F9BC0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245" y="5492166"/>
            <a:ext cx="1249962" cy="5637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DF44CA-52E5-CF51-3BB3-059AA2162A75}"/>
              </a:ext>
            </a:extLst>
          </p:cNvPr>
          <p:cNvCxnSpPr>
            <a:cxnSpLocks/>
          </p:cNvCxnSpPr>
          <p:nvPr/>
        </p:nvCxnSpPr>
        <p:spPr>
          <a:xfrm flipV="1">
            <a:off x="4245694" y="4895636"/>
            <a:ext cx="1269619" cy="74977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407E286-5178-C785-4D8E-1A78BA2FEFD5}"/>
              </a:ext>
            </a:extLst>
          </p:cNvPr>
          <p:cNvSpPr txBox="1">
            <a:spLocks/>
          </p:cNvSpPr>
          <p:nvPr/>
        </p:nvSpPr>
        <p:spPr>
          <a:xfrm>
            <a:off x="3256655" y="3961429"/>
            <a:ext cx="679142" cy="464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API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9F5D2E-F479-9BC4-50B8-5736276A0606}"/>
              </a:ext>
            </a:extLst>
          </p:cNvPr>
          <p:cNvCxnSpPr>
            <a:cxnSpLocks/>
          </p:cNvCxnSpPr>
          <p:nvPr/>
        </p:nvCxnSpPr>
        <p:spPr>
          <a:xfrm>
            <a:off x="8481269" y="4791914"/>
            <a:ext cx="461395" cy="367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7BC19B9C-98CC-33B8-95E7-BF9969B5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54" y="5355789"/>
            <a:ext cx="4748431" cy="1200249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FF896F6F-CE63-90FE-7895-919B9FF3CE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585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9"/>
    </mc:Choice>
    <mc:Fallback>
      <p:transition spd="slow" advTm="2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013849D-2195-25CE-E834-AD3C7537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25" y="2078552"/>
            <a:ext cx="6014439" cy="1520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2F9DD-BB33-ADAD-A62E-7E94E2BA6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66" y="4456590"/>
            <a:ext cx="6068569" cy="20700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B2B506-D61A-56AC-9797-83273D06CA4F}"/>
              </a:ext>
            </a:extLst>
          </p:cNvPr>
          <p:cNvCxnSpPr>
            <a:cxnSpLocks/>
          </p:cNvCxnSpPr>
          <p:nvPr/>
        </p:nvCxnSpPr>
        <p:spPr>
          <a:xfrm>
            <a:off x="5151238" y="3623764"/>
            <a:ext cx="1278385" cy="807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B6D05F3-0F9E-A9D7-75BC-D6347225B39F}"/>
              </a:ext>
            </a:extLst>
          </p:cNvPr>
          <p:cNvSpPr txBox="1">
            <a:spLocks/>
          </p:cNvSpPr>
          <p:nvPr/>
        </p:nvSpPr>
        <p:spPr>
          <a:xfrm>
            <a:off x="895164" y="4640472"/>
            <a:ext cx="3712346" cy="11122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Calculate indicators &amp; lags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F09FDC8-2B85-9309-0AD2-EC66BDF50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7634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83"/>
    </mc:Choice>
    <mc:Fallback>
      <p:transition spd="slow" advTm="45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C1B8-82A4-AB75-037F-EE0D102FE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285"/>
            <a:ext cx="9144000" cy="928379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B6D05F3-0F9E-A9D7-75BC-D6347225B39F}"/>
              </a:ext>
            </a:extLst>
          </p:cNvPr>
          <p:cNvSpPr txBox="1">
            <a:spLocks/>
          </p:cNvSpPr>
          <p:nvPr/>
        </p:nvSpPr>
        <p:spPr>
          <a:xfrm>
            <a:off x="962276" y="2257999"/>
            <a:ext cx="3712346" cy="644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Rolling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F0A2E-7011-562E-8599-A7B1FDBE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5" y="2974675"/>
            <a:ext cx="6290782" cy="7019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A8C289-E0FF-01A7-D548-106F1318118A}"/>
              </a:ext>
            </a:extLst>
          </p:cNvPr>
          <p:cNvSpPr txBox="1">
            <a:spLocks/>
          </p:cNvSpPr>
          <p:nvPr/>
        </p:nvSpPr>
        <p:spPr>
          <a:xfrm>
            <a:off x="5492617" y="4741141"/>
            <a:ext cx="3712346" cy="644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Volatility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7FBB8-6547-C83E-2101-647E63D84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446" y="5373149"/>
            <a:ext cx="7032514" cy="381699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C0DE2A1-F02A-9F14-F8EB-63DB923DE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81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2"/>
    </mc:Choice>
    <mc:Fallback>
      <p:transition spd="slow" advTm="25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649AD-FA8E-9A27-5C82-90758FD5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501"/>
            <a:ext cx="5234730" cy="53689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EDA &amp; Visualization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D8F4261-91FE-E93A-1781-17DC59F52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595" y="1011412"/>
            <a:ext cx="8622809" cy="542240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9CDD648-65C9-360C-98EC-6F73F61E9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876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21"/>
    </mc:Choice>
    <mc:Fallback>
      <p:transition spd="slow" advTm="43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649AD-FA8E-9A27-5C82-90758FD5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501"/>
            <a:ext cx="4806892" cy="53689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EDA &amp; Visualization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4DB87D0-B9E8-3DA2-3709-E2CC973B4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160" y="576992"/>
            <a:ext cx="7389679" cy="570401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BFC431-548F-41D6-181C-52D0CB8F0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798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21"/>
    </mc:Choice>
    <mc:Fallback>
      <p:transition spd="slow" advTm="20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34A00CF-4A95-FBEE-B25B-8CD263EC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73" y="758946"/>
            <a:ext cx="8974854" cy="534010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5649AD-FA8E-9A27-5C82-90758FD5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501"/>
            <a:ext cx="4672668" cy="53689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EDA &amp; Visualization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40191C1-56A8-D3C4-3E0C-00C5C3814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303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47"/>
    </mc:Choice>
    <mc:Fallback>
      <p:transition spd="slow" advTm="2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9012</TotalTime>
  <Words>443</Words>
  <Application>Microsoft Office PowerPoint</Application>
  <PresentationFormat>Widescreen</PresentationFormat>
  <Paragraphs>154</Paragraphs>
  <Slides>22</Slides>
  <Notes>8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Calisto MT</vt:lpstr>
      <vt:lpstr>Wingdings</vt:lpstr>
      <vt:lpstr>Wingdings 2</vt:lpstr>
      <vt:lpstr>Slate</vt:lpstr>
      <vt:lpstr>Predicting daily stock market movement with machine learning (and other strategies)</vt:lpstr>
      <vt:lpstr>References</vt:lpstr>
      <vt:lpstr>Purpose</vt:lpstr>
      <vt:lpstr>Data</vt:lpstr>
      <vt:lpstr>Data Preparation</vt:lpstr>
      <vt:lpstr>Data Preparation</vt:lpstr>
      <vt:lpstr>EDA &amp; Visualization</vt:lpstr>
      <vt:lpstr>EDA &amp; Visualization</vt:lpstr>
      <vt:lpstr>EDA &amp; Visualization</vt:lpstr>
      <vt:lpstr>Modeling</vt:lpstr>
      <vt:lpstr>Modeling Indicator Strategies</vt:lpstr>
      <vt:lpstr>Modeling Indicator Strategies</vt:lpstr>
      <vt:lpstr>Modeling </vt:lpstr>
      <vt:lpstr>Modeling </vt:lpstr>
      <vt:lpstr>Modeling </vt:lpstr>
      <vt:lpstr>PowerPoint Presentation</vt:lpstr>
      <vt:lpstr>Revised Approach</vt:lpstr>
      <vt:lpstr>Modeling </vt:lpstr>
      <vt:lpstr>Evaluation</vt:lpstr>
      <vt:lpstr>Next steps…</vt:lpstr>
      <vt:lpstr>Issues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daily stock market movement with machine learning</dc:title>
  <dc:creator>Brian Gordon</dc:creator>
  <cp:lastModifiedBy>Brian Gordon</cp:lastModifiedBy>
  <cp:revision>11</cp:revision>
  <dcterms:created xsi:type="dcterms:W3CDTF">2023-04-22T18:31:40Z</dcterms:created>
  <dcterms:modified xsi:type="dcterms:W3CDTF">2023-04-30T23:16:48Z</dcterms:modified>
</cp:coreProperties>
</file>